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 showComments="0">
  <p:normalViewPr>
    <p:restoredLeft sz="15620"/>
    <p:restoredTop sz="94660"/>
  </p:normalViewPr>
  <p:slideViewPr>
    <p:cSldViewPr snapToGrid="0">
      <p:cViewPr varScale="1">
        <p:scale>
          <a:sx n="141" d="100"/>
          <a:sy n="141" d="100"/>
        </p:scale>
        <p:origin x="-480" y="-1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3606644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54d8a8c8dd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54d8a8c8dd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54d8a8c8dd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54d8a8c8dd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54d8a8c8dd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54d8a8c8dd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54d8a8c8dd_0_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54d8a8c8dd_0_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54d8a8c8dd_0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54d8a8c8dd_0_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54d8a8c8dd_0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54d8a8c8dd_0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54d8a8c8dd_0_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54d8a8c8dd_0_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4278300" y="2751163"/>
            <a:ext cx="587400" cy="0"/>
          </a:xfrm>
          <a:prstGeom prst="straightConnector1">
            <a:avLst/>
          </a:prstGeom>
          <a:noFill/>
          <a:ln w="762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67925"/>
            <a:ext cx="8520600" cy="198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1"/>
          </p:nvPr>
        </p:nvSpPr>
        <p:spPr>
          <a:xfrm>
            <a:off x="311700" y="322425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311700" y="2480550"/>
            <a:ext cx="8114400" cy="24459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311700" y="1490875"/>
            <a:ext cx="2808000" cy="3078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ubTitle" idx="1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lfa Slab One"/>
              <a:buNone/>
              <a:defRPr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gameday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roxima Nova"/>
              <a:buChar char="●"/>
              <a:defRPr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>
            <a:spLocks noGrp="1"/>
          </p:cNvSpPr>
          <p:nvPr>
            <p:ph type="ctrTitle"/>
          </p:nvPr>
        </p:nvSpPr>
        <p:spPr>
          <a:xfrm>
            <a:off x="311700" y="595975"/>
            <a:ext cx="8520600" cy="160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letter E in French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</a:rPr>
              <a:t>By Arnaud Courgey, Swarthmore College</a:t>
            </a:r>
            <a:endParaRPr sz="1400">
              <a:solidFill>
                <a:srgbClr val="000000"/>
              </a:solidFill>
            </a:endParaRPr>
          </a:p>
        </p:txBody>
      </p:sp>
      <p:sp>
        <p:nvSpPr>
          <p:cNvPr id="57" name="Google Shape;57;p13"/>
          <p:cNvSpPr txBox="1">
            <a:spLocks noGrp="1"/>
          </p:cNvSpPr>
          <p:nvPr>
            <p:ph type="subTitle" idx="1"/>
          </p:nvPr>
        </p:nvSpPr>
        <p:spPr>
          <a:xfrm>
            <a:off x="311700" y="2956025"/>
            <a:ext cx="8520600" cy="173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… and its pronunciations. (This is </a:t>
            </a:r>
            <a:r>
              <a:rPr lang="en" u="sng"/>
              <a:t>not</a:t>
            </a:r>
            <a:r>
              <a:rPr lang="en"/>
              <a:t> about the very stable letter combinations/digraphs, consisting of E + another vowel: -ei- [ɛ], -eu- [ø]/[œ]; or + N/M: nasalized if not followed by a vowel: -en-, -em- [ɑ̃], rarely [ɛ̃], or -ien [jɛ̃], -ein- [ɛ̃].)</a:t>
            </a:r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311700" y="825825"/>
            <a:ext cx="8520600" cy="254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4A86E8"/>
                </a:solidFill>
              </a:rPr>
              <a:t>E really is 2 completely different letters: bare E vs. accented E or E + 2 consonants</a:t>
            </a:r>
            <a:endParaRPr dirty="0">
              <a:solidFill>
                <a:srgbClr val="4A86E8"/>
              </a:solidFill>
            </a:endParaRPr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311700" y="3434975"/>
            <a:ext cx="8520600" cy="113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b="1" i="1"/>
              <a:t>Please think of French E as consisting of 2 completely different categories with a couple of variants within each category: here </a:t>
            </a:r>
            <a:r>
              <a:rPr lang="en" b="1" i="1">
                <a:solidFill>
                  <a:srgbClr val="6AA84F"/>
                </a:solidFill>
              </a:rPr>
              <a:t>green</a:t>
            </a:r>
            <a:r>
              <a:rPr lang="en" b="1" i="1"/>
              <a:t> vs. </a:t>
            </a:r>
            <a:r>
              <a:rPr lang="en" b="1" i="1">
                <a:solidFill>
                  <a:srgbClr val="FF9900"/>
                </a:solidFill>
              </a:rPr>
              <a:t>orange</a:t>
            </a:r>
            <a:endParaRPr b="1" i="1">
              <a:solidFill>
                <a:srgbClr val="FF99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title"/>
          </p:nvPr>
        </p:nvSpPr>
        <p:spPr>
          <a:xfrm>
            <a:off x="311700" y="574500"/>
            <a:ext cx="8520600" cy="65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AA84F"/>
                </a:solidFill>
              </a:rPr>
              <a:t>First, accented E: very stable and easy!</a:t>
            </a:r>
            <a:endParaRPr>
              <a:solidFill>
                <a:srgbClr val="6AA84F"/>
              </a:solidFill>
            </a:endParaRPr>
          </a:p>
        </p:txBody>
      </p:sp>
      <p:sp>
        <p:nvSpPr>
          <p:cNvPr id="69" name="Google Shape;69;p15"/>
          <p:cNvSpPr txBox="1">
            <a:spLocks noGrp="1"/>
          </p:cNvSpPr>
          <p:nvPr>
            <p:ph type="body" idx="1"/>
          </p:nvPr>
        </p:nvSpPr>
        <p:spPr>
          <a:xfrm>
            <a:off x="650325" y="1152475"/>
            <a:ext cx="7902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rgbClr val="1155CC"/>
                </a:solidFill>
              </a:rPr>
              <a:t>É = [e]		È = [ɛ]		Ê = [ɛ]</a:t>
            </a:r>
            <a:endParaRPr sz="3000" b="1">
              <a:solidFill>
                <a:srgbClr val="1155CC"/>
              </a:solidFill>
            </a:endParaRPr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rgbClr val="1155CC"/>
                </a:solidFill>
              </a:rPr>
              <a:t>([e] ≃ English “b</a:t>
            </a:r>
            <a:r>
              <a:rPr lang="en" sz="3000" b="1" u="sng">
                <a:solidFill>
                  <a:srgbClr val="1155CC"/>
                </a:solidFill>
              </a:rPr>
              <a:t>ay</a:t>
            </a:r>
            <a:r>
              <a:rPr lang="en" sz="3000" b="1">
                <a:solidFill>
                  <a:srgbClr val="1155CC"/>
                </a:solidFill>
              </a:rPr>
              <a:t>” vs. [ɛ] ≃ English “b</a:t>
            </a:r>
            <a:r>
              <a:rPr lang="en" sz="3000" b="1" u="sng">
                <a:solidFill>
                  <a:srgbClr val="1155CC"/>
                </a:solidFill>
              </a:rPr>
              <a:t>e</a:t>
            </a:r>
            <a:r>
              <a:rPr lang="en" sz="3000" b="1">
                <a:solidFill>
                  <a:srgbClr val="1155CC"/>
                </a:solidFill>
              </a:rPr>
              <a:t>d”)</a:t>
            </a:r>
            <a:endParaRPr sz="3000" b="1">
              <a:solidFill>
                <a:srgbClr val="1155CC"/>
              </a:solidFill>
            </a:endParaRPr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 b="1">
                <a:solidFill>
                  <a:srgbClr val="1155CC"/>
                </a:solidFill>
              </a:rPr>
              <a:t>Distinguishing between these 2 sounds is actually not very important at all. </a:t>
            </a:r>
            <a:r>
              <a:rPr lang="en" b="1"/>
              <a:t>(Some speakers have merged them.)</a:t>
            </a:r>
            <a:endParaRPr b="1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AA84F"/>
                </a:solidFill>
              </a:rPr>
              <a:t>And now, bare E + 2 consonants</a:t>
            </a:r>
            <a:endParaRPr>
              <a:solidFill>
                <a:srgbClr val="6AA84F"/>
              </a:solidFill>
            </a:endParaRPr>
          </a:p>
        </p:txBody>
      </p:sp>
      <p:sp>
        <p:nvSpPr>
          <p:cNvPr id="75" name="Google Shape;75;p16"/>
          <p:cNvSpPr txBox="1">
            <a:spLocks noGrp="1"/>
          </p:cNvSpPr>
          <p:nvPr>
            <p:ph type="body" idx="1"/>
          </p:nvPr>
        </p:nvSpPr>
        <p:spPr>
          <a:xfrm>
            <a:off x="526625" y="1237850"/>
            <a:ext cx="8150700" cy="333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(These may be 2 different consonants or the same repeated one. The only exception is if the second consonant is either L or R, in which case it counts as a bare E or should be accented for è pronunciation, for instance compare «d</a:t>
            </a:r>
            <a:r>
              <a:rPr lang="en" u="sng"/>
              <a:t>e</a:t>
            </a:r>
            <a:r>
              <a:rPr lang="en"/>
              <a:t>vrait» [ə] vs. «fi</a:t>
            </a:r>
            <a:r>
              <a:rPr lang="en" u="sng"/>
              <a:t>è</a:t>
            </a:r>
            <a:r>
              <a:rPr lang="en"/>
              <a:t>vre» [ɛ].)</a:t>
            </a:r>
            <a:endParaRPr/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1155CC"/>
                </a:solidFill>
              </a:rPr>
              <a:t>E + -ff-/-ll-/-mm-/-nn-/-pp-/-rr-/-ss-/-tt- or any combination of 2 consonants </a:t>
            </a:r>
            <a:r>
              <a:rPr lang="en"/>
              <a:t>(except as mentioned above)</a:t>
            </a:r>
            <a:endParaRPr/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1155CC"/>
                </a:solidFill>
              </a:rPr>
              <a:t>→ [ɛ] = the È sound</a:t>
            </a:r>
            <a:endParaRPr sz="2400" b="1">
              <a:solidFill>
                <a:srgbClr val="1155CC"/>
              </a:solidFill>
            </a:endParaRPr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E06666"/>
                </a:solidFill>
              </a:rPr>
              <a:t>(One common exception: «femme» actually pronounced [f</a:t>
            </a:r>
            <a:r>
              <a:rPr lang="en" b="1" u="sng">
                <a:solidFill>
                  <a:srgbClr val="E06666"/>
                </a:solidFill>
              </a:rPr>
              <a:t>a</a:t>
            </a:r>
            <a:r>
              <a:rPr lang="en" b="1">
                <a:solidFill>
                  <a:srgbClr val="E06666"/>
                </a:solidFill>
              </a:rPr>
              <a:t>m])</a:t>
            </a:r>
            <a:endParaRPr b="1">
              <a:solidFill>
                <a:srgbClr val="E06666"/>
              </a:solidFill>
            </a:endParaRPr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endParaRPr sz="3000" b="1">
              <a:solidFill>
                <a:srgbClr val="1155CC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AA84F"/>
                </a:solidFill>
              </a:rPr>
              <a:t>One final type of E in this category...</a:t>
            </a:r>
            <a:endParaRPr>
              <a:solidFill>
                <a:srgbClr val="6AA84F"/>
              </a:solidFill>
            </a:endParaRPr>
          </a:p>
        </p:txBody>
      </p:sp>
      <p:sp>
        <p:nvSpPr>
          <p:cNvPr id="81" name="Google Shape;81;p17"/>
          <p:cNvSpPr txBox="1">
            <a:spLocks noGrp="1"/>
          </p:cNvSpPr>
          <p:nvPr>
            <p:ph type="body" idx="1"/>
          </p:nvPr>
        </p:nvSpPr>
        <p:spPr>
          <a:xfrm>
            <a:off x="233271" y="1189975"/>
            <a:ext cx="8648299" cy="365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If E is followed by a </a:t>
            </a:r>
            <a:r>
              <a:rPr lang="en" b="1" dirty="0">
                <a:solidFill>
                  <a:srgbClr val="1155CC"/>
                </a:solidFill>
              </a:rPr>
              <a:t>single consonant but that consonant is the last letter</a:t>
            </a:r>
            <a:r>
              <a:rPr lang="en" dirty="0"/>
              <a:t> in the word (or E + consonant + -S), the final consonant will be either silent or pronounced according to final-consonant rules/patterns (C-a-R-e-F-u-L, foreign origin, etc.)</a:t>
            </a:r>
            <a:endParaRPr dirty="0"/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/>
              <a:t>a) </a:t>
            </a:r>
            <a:r>
              <a:rPr lang="en" b="1" dirty="0">
                <a:solidFill>
                  <a:srgbClr val="1155CC"/>
                </a:solidFill>
              </a:rPr>
              <a:t>If that consonant is silent</a:t>
            </a:r>
            <a:r>
              <a:rPr lang="en" dirty="0"/>
              <a:t>, its combination with E is pronounced </a:t>
            </a:r>
            <a:r>
              <a:rPr lang="en" b="1" dirty="0">
                <a:solidFill>
                  <a:srgbClr val="1155CC"/>
                </a:solidFill>
              </a:rPr>
              <a:t>[e]</a:t>
            </a:r>
            <a:r>
              <a:rPr lang="en" dirty="0"/>
              <a:t>: «pi</a:t>
            </a:r>
            <a:r>
              <a:rPr lang="en" u="sng" dirty="0"/>
              <a:t>ed</a:t>
            </a:r>
            <a:r>
              <a:rPr lang="en" dirty="0"/>
              <a:t>», «ch</a:t>
            </a:r>
            <a:r>
              <a:rPr lang="en" u="sng" dirty="0"/>
              <a:t>ez</a:t>
            </a:r>
            <a:r>
              <a:rPr lang="en" dirty="0"/>
              <a:t>», «cl</a:t>
            </a:r>
            <a:r>
              <a:rPr lang="en" u="sng" dirty="0"/>
              <a:t>ef</a:t>
            </a:r>
            <a:r>
              <a:rPr lang="en" dirty="0"/>
              <a:t>», «réguli</a:t>
            </a:r>
            <a:r>
              <a:rPr lang="en" u="sng" dirty="0"/>
              <a:t>er</a:t>
            </a:r>
            <a:r>
              <a:rPr lang="en" dirty="0"/>
              <a:t>», all -ER verbs, etc. or </a:t>
            </a:r>
            <a:r>
              <a:rPr lang="en" b="1" dirty="0">
                <a:solidFill>
                  <a:srgbClr val="1155CC"/>
                </a:solidFill>
              </a:rPr>
              <a:t>[ɛ]</a:t>
            </a:r>
            <a:r>
              <a:rPr lang="en" dirty="0"/>
              <a:t>: «tabour</a:t>
            </a:r>
            <a:r>
              <a:rPr lang="en" u="sng" dirty="0"/>
              <a:t>et</a:t>
            </a:r>
            <a:r>
              <a:rPr lang="en" dirty="0"/>
              <a:t>», «guillem</a:t>
            </a:r>
            <a:r>
              <a:rPr lang="en" u="sng" dirty="0"/>
              <a:t>ets</a:t>
            </a:r>
            <a:r>
              <a:rPr lang="en" dirty="0"/>
              <a:t>», etc. Remember: distinguishing between [e] and [ɛ] is not important since some speakers have merged them in final position.</a:t>
            </a:r>
            <a:endParaRPr dirty="0"/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/>
              <a:t>b) </a:t>
            </a:r>
            <a:r>
              <a:rPr lang="en" b="1" dirty="0">
                <a:solidFill>
                  <a:srgbClr val="1155CC"/>
                </a:solidFill>
              </a:rPr>
              <a:t>If that consonant is pronounced</a:t>
            </a:r>
            <a:r>
              <a:rPr lang="en" dirty="0"/>
              <a:t>, E is pronounced </a:t>
            </a:r>
            <a:r>
              <a:rPr lang="en" b="1" dirty="0">
                <a:solidFill>
                  <a:srgbClr val="1155CC"/>
                </a:solidFill>
              </a:rPr>
              <a:t>[ɛ]</a:t>
            </a:r>
            <a:r>
              <a:rPr lang="en" dirty="0"/>
              <a:t>: «sec», «ciel», «fier» etc.</a:t>
            </a:r>
            <a:endParaRPr dirty="0"/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700" b="1" dirty="0">
                <a:solidFill>
                  <a:srgbClr val="E06666"/>
                </a:solidFill>
              </a:rPr>
              <a:t>Please note: -ES does not follow this rule!! See below about the other category.</a:t>
            </a:r>
            <a:endParaRPr sz="1700" b="1" dirty="0">
              <a:solidFill>
                <a:srgbClr val="E06666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FF9900"/>
                </a:solidFill>
              </a:rPr>
              <a:t>Now, the 2nd type of E: a different letter!</a:t>
            </a:r>
            <a:endParaRPr dirty="0">
              <a:solidFill>
                <a:srgbClr val="FF9900"/>
              </a:solidFill>
            </a:endParaRPr>
          </a:p>
        </p:txBody>
      </p:sp>
      <p:sp>
        <p:nvSpPr>
          <p:cNvPr id="87" name="Google Shape;87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00"/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This is </a:t>
            </a:r>
            <a:r>
              <a:rPr lang="en" sz="2400" b="1">
                <a:solidFill>
                  <a:srgbClr val="1155CC"/>
                </a:solidFill>
              </a:rPr>
              <a:t>bare/unaccented E</a:t>
            </a:r>
            <a:r>
              <a:rPr lang="en" sz="2400"/>
              <a:t>, its </a:t>
            </a:r>
            <a:r>
              <a:rPr lang="en" sz="2400" u="sng"/>
              <a:t>default</a:t>
            </a:r>
            <a:r>
              <a:rPr lang="en" sz="2400"/>
              <a:t> pronunciation in French unlike in any other language: cp the letter E in the French alphabet, pronounced as either</a:t>
            </a:r>
            <a:endParaRPr sz="2400"/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 (traditionally) </a:t>
            </a:r>
            <a:r>
              <a:rPr lang="en" sz="2400" b="1">
                <a:solidFill>
                  <a:srgbClr val="1155CC"/>
                </a:solidFill>
              </a:rPr>
              <a:t>[ə]</a:t>
            </a:r>
            <a:r>
              <a:rPr lang="en" sz="2400"/>
              <a:t> ≃ English -uh-/“</a:t>
            </a:r>
            <a:r>
              <a:rPr lang="en" sz="2400" u="sng"/>
              <a:t>a</a:t>
            </a:r>
            <a:r>
              <a:rPr lang="en" sz="2400"/>
              <a:t>gain” or </a:t>
            </a:r>
            <a:r>
              <a:rPr lang="en" sz="2400" b="1">
                <a:solidFill>
                  <a:srgbClr val="1155CC"/>
                </a:solidFill>
              </a:rPr>
              <a:t>[œ]</a:t>
            </a:r>
            <a:r>
              <a:rPr lang="en" sz="2400"/>
              <a:t> ≃ British “b</a:t>
            </a:r>
            <a:r>
              <a:rPr lang="en" sz="2400" u="sng"/>
              <a:t>ir</a:t>
            </a:r>
            <a:r>
              <a:rPr lang="en" sz="2400"/>
              <a:t>d”</a:t>
            </a:r>
            <a:endParaRPr sz="2400"/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/>
              <a:t>or, increasingly in Parisian French, rounded </a:t>
            </a:r>
            <a:r>
              <a:rPr lang="en" sz="2400" b="1">
                <a:solidFill>
                  <a:srgbClr val="1155CC"/>
                </a:solidFill>
              </a:rPr>
              <a:t>[ø]</a:t>
            </a:r>
            <a:r>
              <a:rPr lang="en" sz="2400"/>
              <a:t> (cp syllable-final -eu-/-œu-)</a:t>
            </a:r>
            <a:endParaRPr sz="2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FF9900"/>
                </a:solidFill>
              </a:rPr>
              <a:t>At the end of a word, this bare E is silent!</a:t>
            </a:r>
            <a:endParaRPr dirty="0">
              <a:solidFill>
                <a:srgbClr val="FF99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rgbClr val="FF9900"/>
                </a:solidFill>
              </a:rPr>
              <a:t>(«le E muet»)</a:t>
            </a:r>
            <a:endParaRPr sz="2400" dirty="0">
              <a:solidFill>
                <a:srgbClr val="FF9900"/>
              </a:solidFill>
            </a:endParaRPr>
          </a:p>
        </p:txBody>
      </p:sp>
      <p:sp>
        <p:nvSpPr>
          <p:cNvPr id="93" name="Google Shape;93;p19"/>
          <p:cNvSpPr txBox="1">
            <a:spLocks noGrp="1"/>
          </p:cNvSpPr>
          <p:nvPr>
            <p:ph type="body" idx="1"/>
          </p:nvPr>
        </p:nvSpPr>
        <p:spPr>
          <a:xfrm>
            <a:off x="311700" y="1441325"/>
            <a:ext cx="8520600" cy="295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However, it is still in the same category as other bare E’s since it used to be pronounced </a:t>
            </a:r>
            <a:r>
              <a:rPr lang="en" b="1">
                <a:solidFill>
                  <a:srgbClr val="1155CC"/>
                </a:solidFill>
              </a:rPr>
              <a:t>[ə]</a:t>
            </a:r>
            <a:r>
              <a:rPr lang="en"/>
              <a:t>, which it still may be in some poems and songs!</a:t>
            </a:r>
            <a:endParaRPr/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This is also obvious if you look at one-syllable words like «je», «le», «de»… Here, except in rapid speech where it may be dropped, this E is normally pronounced </a:t>
            </a:r>
            <a:r>
              <a:rPr lang="en" b="1">
                <a:solidFill>
                  <a:srgbClr val="1155CC"/>
                </a:solidFill>
              </a:rPr>
              <a:t>[ə]</a:t>
            </a:r>
            <a:endParaRPr b="1">
              <a:solidFill>
                <a:srgbClr val="1155CC"/>
              </a:solidFill>
            </a:endParaRPr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 i="1">
                <a:solidFill>
                  <a:srgbClr val="1155CC"/>
                </a:solidFill>
              </a:rPr>
              <a:t>NB: Please note that unaccented E + final S is silent!</a:t>
            </a:r>
            <a:endParaRPr b="1" i="1">
              <a:solidFill>
                <a:srgbClr val="1155CC"/>
              </a:solidFill>
            </a:endParaRPr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200">
                <a:solidFill>
                  <a:srgbClr val="CC0000"/>
                </a:solidFill>
              </a:rPr>
              <a:t>One big exception: </a:t>
            </a:r>
            <a:r>
              <a:rPr lang="en" sz="2200" b="1">
                <a:solidFill>
                  <a:srgbClr val="CC0000"/>
                </a:solidFill>
              </a:rPr>
              <a:t>one-syllable words</a:t>
            </a:r>
            <a:r>
              <a:rPr lang="en" sz="2200">
                <a:solidFill>
                  <a:srgbClr val="CC0000"/>
                </a:solidFill>
              </a:rPr>
              <a:t> like «mes», «les», «des»… where -ES is pronounced</a:t>
            </a:r>
            <a:r>
              <a:rPr lang="en" sz="2200"/>
              <a:t> </a:t>
            </a:r>
            <a:r>
              <a:rPr lang="en" sz="2200" b="1">
                <a:solidFill>
                  <a:srgbClr val="1155CC"/>
                </a:solidFill>
              </a:rPr>
              <a:t>[e]</a:t>
            </a:r>
            <a:r>
              <a:rPr lang="en" sz="2200"/>
              <a:t> </a:t>
            </a:r>
            <a:r>
              <a:rPr lang="en" sz="2200">
                <a:solidFill>
                  <a:srgbClr val="CC0000"/>
                </a:solidFill>
              </a:rPr>
              <a:t>(the É sound)</a:t>
            </a:r>
            <a:endParaRPr sz="2200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107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FF9900"/>
                </a:solidFill>
              </a:rPr>
              <a:t>In the middle of a word, [ə] may be silent</a:t>
            </a:r>
            <a:endParaRPr dirty="0">
              <a:solidFill>
                <a:srgbClr val="FF99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rgbClr val="FF9900"/>
                </a:solidFill>
              </a:rPr>
              <a:t>(«le E instable/caduc»)</a:t>
            </a:r>
            <a:endParaRPr sz="2400" dirty="0">
              <a:solidFill>
                <a:srgbClr val="FF9900"/>
              </a:solidFill>
            </a:endParaRPr>
          </a:p>
        </p:txBody>
      </p:sp>
      <p:sp>
        <p:nvSpPr>
          <p:cNvPr id="99" name="Google Shape;99;p20"/>
          <p:cNvSpPr txBox="1">
            <a:spLocks noGrp="1"/>
          </p:cNvSpPr>
          <p:nvPr>
            <p:ph type="body" idx="1"/>
          </p:nvPr>
        </p:nvSpPr>
        <p:spPr>
          <a:xfrm>
            <a:off x="311700" y="1519925"/>
            <a:ext cx="8520600" cy="326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This is the case in spoken French (e.g. «petit» </a:t>
            </a:r>
            <a:r>
              <a:rPr lang="en" b="1" dirty="0">
                <a:solidFill>
                  <a:srgbClr val="CC0000"/>
                </a:solidFill>
              </a:rPr>
              <a:t>either [pə.ti] or</a:t>
            </a:r>
            <a:r>
              <a:rPr lang="en" dirty="0"/>
              <a:t> </a:t>
            </a:r>
            <a:r>
              <a:rPr lang="en" b="1" dirty="0">
                <a:solidFill>
                  <a:srgbClr val="CC0000"/>
                </a:solidFill>
              </a:rPr>
              <a:t>[pti]</a:t>
            </a:r>
            <a:r>
              <a:rPr lang="en" dirty="0"/>
              <a:t>) </a:t>
            </a:r>
            <a:r>
              <a:rPr lang="en" b="1" dirty="0">
                <a:solidFill>
                  <a:srgbClr val="1155CC"/>
                </a:solidFill>
              </a:rPr>
              <a:t>unless dropping [ə] results in a tricky consonant cluster</a:t>
            </a:r>
            <a:r>
              <a:rPr lang="en" dirty="0"/>
              <a:t>. For instance, the second E in «gouvern</a:t>
            </a:r>
            <a:r>
              <a:rPr lang="en" u="sng" dirty="0"/>
              <a:t>e</a:t>
            </a:r>
            <a:r>
              <a:rPr lang="en" dirty="0"/>
              <a:t>ment» or the first one in «appart</a:t>
            </a:r>
            <a:r>
              <a:rPr lang="en" u="sng" dirty="0"/>
              <a:t>e</a:t>
            </a:r>
            <a:r>
              <a:rPr lang="en" dirty="0"/>
              <a:t>ment» is not silent in standard French and is always pronounced [ə] (or [ø] by some speakers) or else you would end up with [ʀnm] and [ʀtm].</a:t>
            </a:r>
            <a:endParaRPr dirty="0"/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1155CC"/>
                </a:solidFill>
              </a:rPr>
              <a:t>It is never wrong to pronounce unaccented, not-followed-by-2-consonants E in the middle of a word as [ə]</a:t>
            </a:r>
            <a:r>
              <a:rPr lang="en" dirty="0"/>
              <a:t> rather than dropping it, and in Southern French it is actually never dropped. </a:t>
            </a:r>
            <a:endParaRPr dirty="0"/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b="1" dirty="0">
                <a:solidFill>
                  <a:srgbClr val="CC0000"/>
                </a:solidFill>
              </a:rPr>
              <a:t>With these rules, you should be fine with French E’s. Merci!</a:t>
            </a:r>
            <a:endParaRPr b="1" dirty="0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Gameday">
  <a:themeElements>
    <a:clrScheme name="Gameday">
      <a:dk1>
        <a:srgbClr val="4285F4"/>
      </a:dk1>
      <a:lt1>
        <a:srgbClr val="FFFFFF"/>
      </a:lt1>
      <a:dk2>
        <a:srgbClr val="666666"/>
      </a:dk2>
      <a:lt2>
        <a:srgbClr val="D9D9D9"/>
      </a:lt2>
      <a:accent1>
        <a:srgbClr val="455A64"/>
      </a:accent1>
      <a:accent2>
        <a:srgbClr val="607D8B"/>
      </a:accent2>
      <a:accent3>
        <a:srgbClr val="FF5722"/>
      </a:accent3>
      <a:accent4>
        <a:srgbClr val="D84315"/>
      </a:accent4>
      <a:accent5>
        <a:srgbClr val="1C3AA9"/>
      </a:accent5>
      <a:accent6>
        <a:srgbClr val="FFAB40"/>
      </a:accent6>
      <a:hlink>
        <a:srgbClr val="1C3AA9"/>
      </a:hlink>
      <a:folHlink>
        <a:srgbClr val="1C3A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802</Words>
  <Application>Microsoft Macintosh PowerPoint</Application>
  <PresentationFormat>On-screen Show (16:9)</PresentationFormat>
  <Paragraphs>38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Proxima Nova</vt:lpstr>
      <vt:lpstr>Alfa Slab One</vt:lpstr>
      <vt:lpstr>Gameday</vt:lpstr>
      <vt:lpstr>The letter E in French By Arnaud Courgey, Swarthmore College</vt:lpstr>
      <vt:lpstr>  E really is 2 completely different letters: bare E vs. accented E or E + 2 consonants</vt:lpstr>
      <vt:lpstr>First, accented E: very stable and easy!</vt:lpstr>
      <vt:lpstr>And now, bare E + 2 consonants</vt:lpstr>
      <vt:lpstr>One final type of E in this category...</vt:lpstr>
      <vt:lpstr>Now, the 2nd type of E: a different letter!</vt:lpstr>
      <vt:lpstr>At the end of a word, this bare E is silent! («le E muet»)</vt:lpstr>
      <vt:lpstr>In the middle of a word, [ə] may be silent («le E instable/caduc»)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letter E in French By Arnaud Courgey, Swarthmore College</dc:title>
  <cp:lastModifiedBy>ITS</cp:lastModifiedBy>
  <cp:revision>1</cp:revision>
  <dcterms:modified xsi:type="dcterms:W3CDTF">2019-03-19T14:32:11Z</dcterms:modified>
</cp:coreProperties>
</file>